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48"/>
    <p:restoredTop sz="94607"/>
  </p:normalViewPr>
  <p:slideViewPr>
    <p:cSldViewPr showGuides="1">
      <p:cViewPr varScale="1">
        <p:scale>
          <a:sx n="73" d="100"/>
          <a:sy n="73" d="100"/>
        </p:scale>
        <p:origin x="48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3D05B5-663E-A6B3-983E-8D4DC4FAB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9F75D26-BB4F-B9C8-4A0D-0C12B6F517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BAB8A8A-FFA1-683E-0622-175BDCB3E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1413-9AF9-0545-A5D5-4695C864BDF6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97EAFB3-7814-CE99-2E15-0307D7638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BF7DE32-2DC1-B5DC-DEFF-6C2802A01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B711C-4ACA-1343-B694-B9BAF4D146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9977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291600-C34C-0736-D47D-AECBA6417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8D2F7F9-F3A5-56E0-2636-453E8115D2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391691E-EAFA-6392-D800-EC4F93609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1413-9AF9-0545-A5D5-4695C864BDF6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A24B2F-3FF2-2966-7BE6-AB03C8619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25D7A87-B872-36FC-0823-5449AC22C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B711C-4ACA-1343-B694-B9BAF4D146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9872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A7F97BA-A538-35FC-4CA9-6E2111A6B4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907CCC7-FDAE-C611-4E54-6A3B4CF720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9B498C5-DB6B-64EC-526D-61A183508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1413-9AF9-0545-A5D5-4695C864BDF6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0C7C819-4D97-C190-7774-C943AC441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078BBD6-1E11-2630-4A88-397056890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B711C-4ACA-1343-B694-B9BAF4D146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8383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92E4A0-8462-567F-DDBD-931EE69BE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731505-9E31-1365-4C7A-0C9B50C0E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CE39C4D-EA46-5F98-3049-72F2BDD2B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1413-9AF9-0545-A5D5-4695C864BDF6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A6A25B8-C4F1-9D3E-A9FB-E4D0FBD8B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CFA535-7BCE-816E-C9F3-D3B486E7D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B711C-4ACA-1343-B694-B9BAF4D146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7377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53421F-69E6-82A8-2556-5E08C98E8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24697B1-8B34-9E92-393F-1E84B6C99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921E0D-BBCB-4E7A-316B-D78BD8C73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1413-9AF9-0545-A5D5-4695C864BDF6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025AF7-E080-A204-65F1-AB103568A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4423744-F1B5-81E2-11DC-E2B0DB1D9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B711C-4ACA-1343-B694-B9BAF4D146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194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B10FE2-73A1-278A-F880-0939276E1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A0FA64-F04A-1B2C-9F47-B7EAA0242D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C386971-EA49-D78B-EDDE-4F6E1706D8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E7F1C74-FD62-E9D6-B4F7-CB19DC42E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1413-9AF9-0545-A5D5-4695C864BDF6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A26399F-24F2-EDAE-0C70-689388963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6E5DB43-5C57-A74F-93D5-9A882F381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B711C-4ACA-1343-B694-B9BAF4D146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1616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0E7987-50A0-7DB9-0207-1B31E7CAF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3553FBF-E997-38DF-29F4-9610E9E8D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E324E9F-6FE1-F9C2-E14B-4444270921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90A95C8-332E-AEF2-CEF4-1BF78FF4D4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9988C23-2954-1B13-0ED9-B6DBA4E406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75D6834-C12A-B53E-5203-1B35C0770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1413-9AF9-0545-A5D5-4695C864BDF6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EACE238-B76D-08A0-FBEE-C1CD51BA2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7E48EBF-85C8-7CFB-0724-14010317C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B711C-4ACA-1343-B694-B9BAF4D146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2581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BBD7AC-2713-E5DB-677B-4DE7945F1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F3959CA-A2BE-9143-B918-FC5B29563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1413-9AF9-0545-A5D5-4695C864BDF6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94FB6A4-6B06-51D4-E543-AE8E3AF14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FF3A876-D424-92EA-B0F3-0DB31EE2F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B711C-4ACA-1343-B694-B9BAF4D146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01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231E393-F010-8CBA-40B8-D3A57BA1E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1413-9AF9-0545-A5D5-4695C864BDF6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AA74B8C-5F2B-3086-089A-74CEB5992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B5C53D3-06D2-7DD1-5223-9CB01A4A9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B711C-4ACA-1343-B694-B9BAF4D146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4550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29C3E6-F5FB-8EF2-C4C2-C7A9A0673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7FD2CC-1993-32C3-17D9-AB92B3F20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0AE9754-7C86-6385-5503-995B02EFDF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906BCB9-945D-510A-F92E-537852495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1413-9AF9-0545-A5D5-4695C864BDF6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A7E75D1-9E63-9162-0587-F54F26C3C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70CA03F-1F6D-9632-7A4E-7987A8508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B711C-4ACA-1343-B694-B9BAF4D146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0929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8B70BA-FF6D-F8C5-6B48-A1EE6B42C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DEC0A9A-ED35-0603-C215-3D05FE6C1B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1D87A28-8B8F-757D-000C-5A5156014F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84B3EEB-D377-ECCC-9544-441441EA4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1413-9AF9-0545-A5D5-4695C864BDF6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E156B40-EDC4-9D86-040B-F8B95405C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8DFF45D-AACF-ED8B-4060-CAB5A50A3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B711C-4ACA-1343-B694-B9BAF4D146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7801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C6307CD-6682-3435-ED31-9068D5D48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FC95936-2BE5-42DC-E5D2-02EBA8525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A47EF8-5A62-1025-7B1B-989642D1E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31413-9AF9-0545-A5D5-4695C864BDF6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82C38F7-0AD6-FEB2-3714-F342842535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5C1363-4294-8270-9D20-1E247963AA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B711C-4ACA-1343-B694-B9BAF4D146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6176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atteo.colleoni@unimib.it" TargetMode="External" /><Relationship Id="rId2" Type="http://schemas.openxmlformats.org/officeDocument/2006/relationships/hyperlink" Target="https://www.unimib.it/matteo-colleoni" TargetMode="External" /><Relationship Id="rId1" Type="http://schemas.openxmlformats.org/officeDocument/2006/relationships/slideLayout" Target="../slideLayouts/slideLayout2.xml" /><Relationship Id="rId5" Type="http://schemas.openxmlformats.org/officeDocument/2006/relationships/hyperlink" Target="mailto:marianna.venuti@unimib.it" TargetMode="External" /><Relationship Id="rId4" Type="http://schemas.openxmlformats.org/officeDocument/2006/relationships/hyperlink" Target="https://www.unimib.it/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C8436ED7-8847-173B-09C5-6594C20CABC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415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08E5D60-BE8A-2F68-05C7-21B6C9FD2518}"/>
              </a:ext>
            </a:extLst>
          </p:cNvPr>
          <p:cNvSpPr txBox="1"/>
          <p:nvPr/>
        </p:nvSpPr>
        <p:spPr>
          <a:xfrm>
            <a:off x="389207" y="1772770"/>
            <a:ext cx="1141358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b="0" i="0" dirty="0" err="1">
                <a:solidFill>
                  <a:srgbClr val="333333"/>
                </a:solidFill>
                <a:effectLst/>
                <a:latin typeface="Bebas Neue" panose="020B0606020202050201" pitchFamily="34" charset="0"/>
              </a:rPr>
              <a:t>Capacity</a:t>
            </a:r>
            <a:r>
              <a:rPr lang="it-IT" b="0" i="0" dirty="0">
                <a:solidFill>
                  <a:srgbClr val="333333"/>
                </a:solidFill>
                <a:effectLst/>
                <a:latin typeface="Bebas Neue" panose="020B0606020202050201" pitchFamily="34" charset="0"/>
              </a:rPr>
              <a:t> Building e Best Practice</a:t>
            </a:r>
            <a:endParaRPr lang="it-IT" dirty="0">
              <a:solidFill>
                <a:srgbClr val="333333"/>
              </a:solidFill>
              <a:latin typeface="Bebas Neue" panose="020B0606020202050201" pitchFamily="34" charset="0"/>
            </a:endParaRPr>
          </a:p>
          <a:p>
            <a:pPr algn="l"/>
            <a:endParaRPr lang="it-IT" b="0" i="0" dirty="0">
              <a:solidFill>
                <a:srgbClr val="333333"/>
              </a:solidFill>
              <a:effectLst/>
              <a:latin typeface="Bebas Neue" panose="020B0606020202050201" pitchFamily="34" charset="0"/>
            </a:endParaRPr>
          </a:p>
          <a:p>
            <a:pPr algn="just"/>
            <a:r>
              <a:rPr lang="it-IT" b="0" i="0" dirty="0">
                <a:solidFill>
                  <a:srgbClr val="333333"/>
                </a:solidFill>
                <a:effectLst/>
                <a:latin typeface="Inter"/>
              </a:rPr>
              <a:t>Il Tavolo tecnico </a:t>
            </a:r>
            <a:r>
              <a:rPr lang="it-IT" b="0" i="0" dirty="0" err="1">
                <a:solidFill>
                  <a:srgbClr val="333333"/>
                </a:solidFill>
                <a:effectLst/>
                <a:latin typeface="Inter"/>
              </a:rPr>
              <a:t>Capacity</a:t>
            </a:r>
            <a:r>
              <a:rPr lang="it-IT" b="0" i="0" dirty="0">
                <a:solidFill>
                  <a:srgbClr val="333333"/>
                </a:solidFill>
                <a:effectLst/>
                <a:latin typeface="Inter"/>
              </a:rPr>
              <a:t> Building e Best Practice prosegue il lavoro avviato nel precedente triennio dalla Commissione omonima finalizzato a favorire uno scambio analitico ed operativo tra i componenti dei diversi </a:t>
            </a:r>
            <a:r>
              <a:rPr lang="it-IT" b="0" i="0" dirty="0" err="1">
                <a:solidFill>
                  <a:srgbClr val="333333"/>
                </a:solidFill>
                <a:effectLst/>
                <a:latin typeface="Inter"/>
              </a:rPr>
              <a:t>GdL</a:t>
            </a:r>
            <a:r>
              <a:rPr lang="it-IT" b="0" i="0" dirty="0">
                <a:solidFill>
                  <a:srgbClr val="333333"/>
                </a:solidFill>
                <a:effectLst/>
                <a:latin typeface="Inter"/>
              </a:rPr>
              <a:t> RUS in tema di </a:t>
            </a:r>
            <a:r>
              <a:rPr lang="it-IT" b="1" i="0" dirty="0">
                <a:solidFill>
                  <a:srgbClr val="333333"/>
                </a:solidFill>
                <a:effectLst/>
                <a:latin typeface="Inter"/>
              </a:rPr>
              <a:t>rafforzamento delle competenze e di capacità di intervento sullo sviluppo sostenibile</a:t>
            </a:r>
            <a:r>
              <a:rPr lang="it-IT" b="0" i="0" dirty="0">
                <a:solidFill>
                  <a:srgbClr val="333333"/>
                </a:solidFill>
                <a:effectLst/>
                <a:latin typeface="Inter"/>
              </a:rPr>
              <a:t> delle Università italiane.</a:t>
            </a:r>
          </a:p>
        </p:txBody>
      </p:sp>
    </p:spTree>
    <p:extLst>
      <p:ext uri="{BB962C8B-B14F-4D97-AF65-F5344CB8AC3E}">
        <p14:creationId xmlns:p14="http://schemas.microsoft.com/office/powerpoint/2010/main" val="880382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1DB9094A-11C6-FB93-CAA8-1BBFD49FA0DF}"/>
              </a:ext>
            </a:extLst>
          </p:cNvPr>
          <p:cNvSpPr txBox="1"/>
          <p:nvPr/>
        </p:nvSpPr>
        <p:spPr>
          <a:xfrm>
            <a:off x="299195" y="1124680"/>
            <a:ext cx="1159361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b="1" i="0" dirty="0">
                <a:solidFill>
                  <a:srgbClr val="333333"/>
                </a:solidFill>
                <a:effectLst/>
                <a:latin typeface="Inter"/>
              </a:rPr>
              <a:t>Obiettivi del </a:t>
            </a:r>
            <a:r>
              <a:rPr lang="it-IT" b="1" i="0" dirty="0" err="1">
                <a:solidFill>
                  <a:srgbClr val="333333"/>
                </a:solidFill>
                <a:effectLst/>
                <a:latin typeface="Inter"/>
              </a:rPr>
              <a:t>TdL</a:t>
            </a:r>
            <a:r>
              <a:rPr lang="it-IT" b="1" i="0" dirty="0">
                <a:solidFill>
                  <a:srgbClr val="333333"/>
                </a:solidFill>
                <a:effectLst/>
                <a:latin typeface="Inter"/>
              </a:rPr>
              <a:t>:</a:t>
            </a:r>
          </a:p>
          <a:p>
            <a:pPr algn="just"/>
            <a:endParaRPr lang="it-IT" b="0" i="0" dirty="0">
              <a:solidFill>
                <a:srgbClr val="333333"/>
              </a:solidFill>
              <a:effectLst/>
              <a:latin typeface="Inter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it-IT" b="0" i="0" dirty="0">
                <a:solidFill>
                  <a:srgbClr val="333333"/>
                </a:solidFill>
                <a:effectLst/>
                <a:latin typeface="Inter"/>
              </a:rPr>
              <a:t>definire dei </a:t>
            </a:r>
            <a:r>
              <a:rPr lang="it-IT" b="1" i="0" dirty="0">
                <a:solidFill>
                  <a:srgbClr val="333333"/>
                </a:solidFill>
                <a:effectLst/>
                <a:latin typeface="Inter"/>
              </a:rPr>
              <a:t>criteri e metodi condivisi per la selezione delle best practice</a:t>
            </a:r>
            <a:r>
              <a:rPr lang="it-IT" b="0" i="0" dirty="0">
                <a:solidFill>
                  <a:srgbClr val="333333"/>
                </a:solidFill>
                <a:effectLst/>
                <a:latin typeface="Inter"/>
              </a:rPr>
              <a:t> accademiche in tema di sviluppo sostenibile ai fini della loro diffusione e comunicazione;</a:t>
            </a:r>
          </a:p>
          <a:p>
            <a:pPr marL="342900" indent="-342900" algn="just">
              <a:buFont typeface="+mj-lt"/>
              <a:buAutoNum type="arabicPeriod"/>
            </a:pPr>
            <a:endParaRPr lang="it-IT" b="0" i="0" dirty="0">
              <a:solidFill>
                <a:srgbClr val="333333"/>
              </a:solidFill>
              <a:effectLst/>
              <a:latin typeface="Inter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it-IT" b="0" i="0" dirty="0">
                <a:solidFill>
                  <a:srgbClr val="333333"/>
                </a:solidFill>
                <a:effectLst/>
                <a:latin typeface="Inter"/>
              </a:rPr>
              <a:t>creare un contesto in cui </a:t>
            </a:r>
            <a:r>
              <a:rPr lang="it-IT" i="0" dirty="0">
                <a:solidFill>
                  <a:srgbClr val="333333"/>
                </a:solidFill>
                <a:effectLst/>
                <a:latin typeface="Inter"/>
              </a:rPr>
              <a:t>favorire lo scambio tra i membri dei </a:t>
            </a:r>
            <a:r>
              <a:rPr lang="it-IT" i="0" dirty="0" err="1">
                <a:solidFill>
                  <a:srgbClr val="333333"/>
                </a:solidFill>
                <a:effectLst/>
                <a:latin typeface="Inter"/>
              </a:rPr>
              <a:t>GdL</a:t>
            </a:r>
            <a:r>
              <a:rPr lang="it-IT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it-IT" b="0" i="0" dirty="0">
                <a:solidFill>
                  <a:srgbClr val="333333"/>
                </a:solidFill>
                <a:effectLst/>
                <a:latin typeface="Inter"/>
              </a:rPr>
              <a:t>con attenzione alla </a:t>
            </a:r>
            <a:r>
              <a:rPr lang="it-IT" b="1" i="0" dirty="0">
                <a:solidFill>
                  <a:srgbClr val="333333"/>
                </a:solidFill>
                <a:effectLst/>
                <a:latin typeface="Inter"/>
              </a:rPr>
              <a:t>conoscenza e valorizzazione delle buone pratiche</a:t>
            </a:r>
            <a:r>
              <a:rPr lang="it-IT" b="0" i="0" dirty="0">
                <a:solidFill>
                  <a:srgbClr val="333333"/>
                </a:solidFill>
                <a:effectLst/>
                <a:latin typeface="Inter"/>
              </a:rPr>
              <a:t> accademiche sullo sviluppo sostenibile;</a:t>
            </a:r>
          </a:p>
          <a:p>
            <a:pPr marL="342900" indent="-342900" algn="just">
              <a:buFont typeface="+mj-lt"/>
              <a:buAutoNum type="arabicPeriod"/>
            </a:pPr>
            <a:endParaRPr lang="it-IT" b="0" i="0" dirty="0">
              <a:solidFill>
                <a:srgbClr val="333333"/>
              </a:solidFill>
              <a:effectLst/>
              <a:latin typeface="Inter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it-IT" b="0" i="0" dirty="0">
                <a:solidFill>
                  <a:srgbClr val="333333"/>
                </a:solidFill>
                <a:effectLst/>
                <a:latin typeface="Inter"/>
              </a:rPr>
              <a:t>condividere le conoscenze e le indicazioni operative sulle </a:t>
            </a:r>
            <a:r>
              <a:rPr lang="it-IT" b="1" i="0" dirty="0">
                <a:solidFill>
                  <a:srgbClr val="333333"/>
                </a:solidFill>
                <a:effectLst/>
                <a:latin typeface="Inter"/>
              </a:rPr>
              <a:t>buone pratiche di strutturazione e organizzazione</a:t>
            </a:r>
            <a:r>
              <a:rPr lang="it-IT" b="0" i="0" dirty="0">
                <a:solidFill>
                  <a:srgbClr val="333333"/>
                </a:solidFill>
                <a:effectLst/>
                <a:latin typeface="Inter"/>
              </a:rPr>
              <a:t> di Uffici/Settori/Aree di Sviluppo Sostenibile di Ateneo</a:t>
            </a:r>
          </a:p>
        </p:txBody>
      </p:sp>
    </p:spTree>
    <p:extLst>
      <p:ext uri="{BB962C8B-B14F-4D97-AF65-F5344CB8AC3E}">
        <p14:creationId xmlns:p14="http://schemas.microsoft.com/office/powerpoint/2010/main" val="2784939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D7652417-EDC5-02C1-5821-822C6EBC6C6B}"/>
              </a:ext>
            </a:extLst>
          </p:cNvPr>
          <p:cNvSpPr txBox="1"/>
          <p:nvPr/>
        </p:nvSpPr>
        <p:spPr>
          <a:xfrm>
            <a:off x="659245" y="1340710"/>
            <a:ext cx="1087351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it-IT" b="1" i="0" dirty="0">
                <a:solidFill>
                  <a:srgbClr val="333333"/>
                </a:solidFill>
                <a:effectLst/>
                <a:latin typeface="Inter"/>
              </a:rPr>
              <a:t>Sotto-gruppo 1: Costruzione e applicazione degli indicatori</a:t>
            </a:r>
            <a:br>
              <a:rPr lang="it-IT" b="1" i="0" dirty="0">
                <a:solidFill>
                  <a:srgbClr val="333333"/>
                </a:solidFill>
                <a:effectLst/>
                <a:latin typeface="Inter"/>
              </a:rPr>
            </a:br>
            <a:r>
              <a:rPr lang="it-IT" b="0" i="0" dirty="0">
                <a:solidFill>
                  <a:srgbClr val="333333"/>
                </a:solidFill>
                <a:effectLst/>
                <a:latin typeface="Inter"/>
              </a:rPr>
              <a:t>Coordinatori: Elena Maggi, Università dell’Insubria e Andrea Scagni, Università degli Studi di Torino</a:t>
            </a:r>
          </a:p>
          <a:p>
            <a:pPr marL="342900" indent="-342900" algn="l">
              <a:buFont typeface="+mj-lt"/>
              <a:buAutoNum type="arabicPeriod"/>
            </a:pPr>
            <a:endParaRPr lang="it-IT" b="1" i="0" dirty="0">
              <a:solidFill>
                <a:srgbClr val="333333"/>
              </a:solidFill>
              <a:effectLst/>
              <a:latin typeface="Inter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it-IT" b="1" i="0" dirty="0">
                <a:solidFill>
                  <a:srgbClr val="333333"/>
                </a:solidFill>
                <a:effectLst/>
                <a:latin typeface="Inter"/>
              </a:rPr>
              <a:t>Sotto-gruppo 2: Criteri, metodi e comunicazione delle best practice</a:t>
            </a:r>
            <a:br>
              <a:rPr lang="it-IT" b="1" i="0" dirty="0">
                <a:solidFill>
                  <a:srgbClr val="333333"/>
                </a:solidFill>
                <a:effectLst/>
                <a:latin typeface="Inter"/>
              </a:rPr>
            </a:br>
            <a:r>
              <a:rPr lang="it-IT" b="0" i="0" dirty="0">
                <a:solidFill>
                  <a:srgbClr val="333333"/>
                </a:solidFill>
                <a:effectLst/>
                <a:latin typeface="Inter"/>
              </a:rPr>
              <a:t>Coordinatrice: Mariella Nocenzi, Università La Sapienza di Roma</a:t>
            </a:r>
          </a:p>
          <a:p>
            <a:pPr marL="342900" indent="-342900" algn="l">
              <a:buFont typeface="+mj-lt"/>
              <a:buAutoNum type="arabicPeriod"/>
            </a:pPr>
            <a:endParaRPr lang="it-IT" b="1" i="0" dirty="0">
              <a:solidFill>
                <a:srgbClr val="333333"/>
              </a:solidFill>
              <a:effectLst/>
              <a:latin typeface="Inter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b="1" i="0" dirty="0">
                <a:solidFill>
                  <a:srgbClr val="333333"/>
                </a:solidFill>
                <a:effectLst/>
                <a:latin typeface="Inter"/>
              </a:rPr>
              <a:t>Sotto-gruppo 3: Strutturazione e organizzazione di uffici/settori/aree di ateneo per lo sviluppo sostenibile</a:t>
            </a:r>
            <a:br>
              <a:rPr lang="it-IT" b="1" i="0" dirty="0">
                <a:solidFill>
                  <a:srgbClr val="333333"/>
                </a:solidFill>
                <a:effectLst/>
                <a:latin typeface="Inter"/>
              </a:rPr>
            </a:br>
            <a:r>
              <a:rPr lang="it-IT" b="0" i="0" dirty="0">
                <a:solidFill>
                  <a:srgbClr val="333333"/>
                </a:solidFill>
                <a:effectLst/>
                <a:latin typeface="Inter"/>
              </a:rPr>
              <a:t>Coordinatrici: Paola Biglia, Politecnico di Torino e Laura Di Renzo, Università degli Studi di Roma Tor Vergata</a:t>
            </a:r>
          </a:p>
        </p:txBody>
      </p:sp>
    </p:spTree>
    <p:extLst>
      <p:ext uri="{BB962C8B-B14F-4D97-AF65-F5344CB8AC3E}">
        <p14:creationId xmlns:p14="http://schemas.microsoft.com/office/powerpoint/2010/main" val="2343352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D7652417-EDC5-02C1-5821-822C6EBC6C6B}"/>
              </a:ext>
            </a:extLst>
          </p:cNvPr>
          <p:cNvSpPr txBox="1"/>
          <p:nvPr/>
        </p:nvSpPr>
        <p:spPr>
          <a:xfrm>
            <a:off x="659245" y="1124680"/>
            <a:ext cx="1087351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b="1" i="0" dirty="0">
                <a:solidFill>
                  <a:srgbClr val="333333"/>
                </a:solidFill>
                <a:effectLst/>
                <a:latin typeface="Inter"/>
              </a:rPr>
              <a:t>Sotto-gruppo 1: Costruzione e applicazione degli indicatori</a:t>
            </a:r>
            <a:br>
              <a:rPr lang="it-IT" b="1" i="0" dirty="0">
                <a:solidFill>
                  <a:srgbClr val="333333"/>
                </a:solidFill>
                <a:effectLst/>
                <a:latin typeface="Inter"/>
              </a:rPr>
            </a:br>
            <a:r>
              <a:rPr lang="it-IT" b="0" i="0" dirty="0">
                <a:solidFill>
                  <a:srgbClr val="333333"/>
                </a:solidFill>
                <a:effectLst/>
                <a:latin typeface="Inter"/>
              </a:rPr>
              <a:t>Coordinatori: Elena Maggi, Università dell’Insubria e Andrea Scagni, Università degli Studi di Torino</a:t>
            </a:r>
          </a:p>
          <a:p>
            <a:pPr algn="l"/>
            <a:endParaRPr lang="it-IT" dirty="0">
              <a:solidFill>
                <a:srgbClr val="333333"/>
              </a:solidFill>
              <a:latin typeface="Inter"/>
            </a:endParaRPr>
          </a:p>
          <a:p>
            <a:pPr algn="l"/>
            <a:r>
              <a:rPr lang="it-IT" b="1" i="0" dirty="0">
                <a:solidFill>
                  <a:srgbClr val="333333"/>
                </a:solidFill>
                <a:effectLst/>
                <a:latin typeface="Inter"/>
              </a:rPr>
              <a:t>Attività realizzate e programmate</a:t>
            </a:r>
          </a:p>
          <a:p>
            <a:pPr algn="l"/>
            <a:endParaRPr lang="it-IT" b="1" i="0" dirty="0">
              <a:solidFill>
                <a:srgbClr val="333333"/>
              </a:solidFill>
              <a:effectLst/>
              <a:latin typeface="Inter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it-IT" sz="1800" b="0" strike="noStrike" spc="-1" dirty="0">
                <a:solidFill>
                  <a:srgbClr val="000000"/>
                </a:solidFill>
                <a:latin typeface="Inter" panose="020B0604020202020204" charset="0"/>
                <a:ea typeface="Inter" panose="020B0604020202020204" charset="0"/>
              </a:rPr>
              <a:t>Individuazione di una </a:t>
            </a:r>
            <a:r>
              <a:rPr lang="it-IT" sz="1800" b="1" strike="noStrike" spc="-1" dirty="0">
                <a:solidFill>
                  <a:srgbClr val="000000"/>
                </a:solidFill>
                <a:latin typeface="Inter" panose="020B0604020202020204" charset="0"/>
                <a:ea typeface="Inter" panose="020B0604020202020204" charset="0"/>
              </a:rPr>
              <a:t>bozza </a:t>
            </a:r>
            <a:r>
              <a:rPr lang="it-IT" sz="1800" b="1" spc="-1" dirty="0">
                <a:solidFill>
                  <a:srgbClr val="000000"/>
                </a:solidFill>
                <a:latin typeface="Inter" panose="020B0604020202020204" charset="0"/>
                <a:ea typeface="Inter" panose="020B0604020202020204" charset="0"/>
              </a:rPr>
              <a:t>di indicatori</a:t>
            </a:r>
            <a:r>
              <a:rPr lang="it-IT" sz="1800" spc="-1" dirty="0">
                <a:solidFill>
                  <a:srgbClr val="000000"/>
                </a:solidFill>
                <a:latin typeface="Inter" panose="020B0604020202020204" charset="0"/>
                <a:ea typeface="Inter" panose="020B0604020202020204" charset="0"/>
              </a:rPr>
              <a:t>, in base ad uno schema definitorio, </a:t>
            </a:r>
            <a:r>
              <a:rPr lang="it-IT" sz="1800" b="0" strike="noStrike" spc="-1" dirty="0">
                <a:solidFill>
                  <a:srgbClr val="000000"/>
                </a:solidFill>
                <a:latin typeface="Inter" panose="020B0604020202020204" charset="0"/>
                <a:ea typeface="Inter" panose="020B0604020202020204" charset="0"/>
              </a:rPr>
              <a:t>per ciascun ambito RUS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sz="1800" b="1" strike="noStrike" spc="-1" dirty="0">
                <a:solidFill>
                  <a:srgbClr val="000000"/>
                </a:solidFill>
                <a:latin typeface="Inter" panose="020B0604020202020204" charset="0"/>
                <a:ea typeface="Inter" panose="020B0604020202020204" charset="0"/>
              </a:rPr>
              <a:t>Confronto con gli indicatori </a:t>
            </a:r>
            <a:r>
              <a:rPr lang="it-IT" sz="1800" b="0" strike="noStrike" spc="-1" dirty="0">
                <a:solidFill>
                  <a:srgbClr val="000000"/>
                </a:solidFill>
                <a:latin typeface="Inter" panose="020B0604020202020204" charset="0"/>
                <a:ea typeface="Inter" panose="020B0604020202020204" charset="0"/>
              </a:rPr>
              <a:t>presenti nei principali sistemi di indicatori ranking sui temi dello sviluppo </a:t>
            </a:r>
            <a:r>
              <a:rPr lang="it-IT" spc="-1" dirty="0">
                <a:solidFill>
                  <a:srgbClr val="000000"/>
                </a:solidFill>
                <a:latin typeface="Inter" panose="020B0604020202020204" charset="0"/>
                <a:ea typeface="Inter" panose="020B0604020202020204" charset="0"/>
              </a:rPr>
              <a:t>s</a:t>
            </a:r>
            <a:r>
              <a:rPr lang="it-IT" sz="1800" b="0" strike="noStrike" spc="-1" dirty="0">
                <a:solidFill>
                  <a:srgbClr val="000000"/>
                </a:solidFill>
                <a:latin typeface="Inter" panose="020B0604020202020204" charset="0"/>
                <a:ea typeface="Inter" panose="020B0604020202020204" charset="0"/>
              </a:rPr>
              <a:t>ostenibile</a:t>
            </a:r>
            <a:endParaRPr lang="it-IT" sz="1800" spc="-1" dirty="0">
              <a:solidFill>
                <a:srgbClr val="000000"/>
              </a:solidFill>
              <a:latin typeface="Inter" panose="020B0604020202020204" charset="0"/>
              <a:ea typeface="Inter" panose="020B060402020202020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it-IT" b="1" spc="-1" dirty="0">
                <a:solidFill>
                  <a:srgbClr val="000000"/>
                </a:solidFill>
                <a:latin typeface="Inter" panose="020B0604020202020204" charset="0"/>
                <a:ea typeface="Inter" panose="020B0604020202020204" charset="0"/>
              </a:rPr>
              <a:t>T</a:t>
            </a:r>
            <a:r>
              <a:rPr lang="it-IT" sz="1800" b="1" spc="-1" dirty="0">
                <a:solidFill>
                  <a:srgbClr val="000000"/>
                </a:solidFill>
                <a:latin typeface="Inter" panose="020B0604020202020204" charset="0"/>
                <a:ea typeface="Inter" panose="020B0604020202020204" charset="0"/>
              </a:rPr>
              <a:t>est degli indicatori </a:t>
            </a:r>
            <a:r>
              <a:rPr lang="it-IT" sz="1800" spc="-1" dirty="0">
                <a:solidFill>
                  <a:srgbClr val="000000"/>
                </a:solidFill>
                <a:latin typeface="Inter" panose="020B0604020202020204" charset="0"/>
                <a:ea typeface="Inter" panose="020B0604020202020204" charset="0"/>
              </a:rPr>
              <a:t>su un campione selezionato di atenei RUS, in collaborazione con </a:t>
            </a:r>
            <a:r>
              <a:rPr lang="it-IT" sz="1800" b="0" strike="noStrike" spc="-1" dirty="0">
                <a:solidFill>
                  <a:srgbClr val="000000"/>
                </a:solidFill>
                <a:latin typeface="Inter" panose="020B0604020202020204" charset="0"/>
                <a:ea typeface="Inter" panose="020B0604020202020204" charset="0"/>
              </a:rPr>
              <a:t>gli altri sottogruppi del tavolo CBBP, e </a:t>
            </a:r>
            <a:r>
              <a:rPr lang="it-IT" sz="1800" spc="-1" dirty="0">
                <a:solidFill>
                  <a:srgbClr val="000000"/>
                </a:solidFill>
                <a:latin typeface="Inter" panose="020B0604020202020204" charset="0"/>
                <a:ea typeface="Inter" panose="020B0604020202020204" charset="0"/>
              </a:rPr>
              <a:t>perfezionamento della lista e della descrizione degli indicatori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spc="-1" dirty="0">
                <a:solidFill>
                  <a:srgbClr val="000000"/>
                </a:solidFill>
                <a:latin typeface="Inter" panose="020B0604020202020204" charset="0"/>
                <a:ea typeface="Inter" panose="020B0604020202020204" charset="0"/>
              </a:rPr>
              <a:t>R</a:t>
            </a:r>
            <a:r>
              <a:rPr lang="it-IT" sz="1800" b="0" strike="noStrike" spc="-1" dirty="0">
                <a:solidFill>
                  <a:srgbClr val="000000"/>
                </a:solidFill>
                <a:latin typeface="Inter" panose="020B0604020202020204" charset="0"/>
                <a:ea typeface="Inter" panose="020B0604020202020204" charset="0"/>
              </a:rPr>
              <a:t>edazione di «</a:t>
            </a:r>
            <a:r>
              <a:rPr lang="it-IT" sz="1800" b="1" strike="noStrike" spc="-1" dirty="0">
                <a:solidFill>
                  <a:srgbClr val="000000"/>
                </a:solidFill>
                <a:latin typeface="Inter" panose="020B0604020202020204" charset="0"/>
                <a:ea typeface="Inter" panose="020B0604020202020204" charset="0"/>
              </a:rPr>
              <a:t>Linee Guida</a:t>
            </a:r>
            <a:r>
              <a:rPr lang="it-IT" sz="1800" b="0" strike="noStrike" spc="-1" dirty="0">
                <a:solidFill>
                  <a:srgbClr val="000000"/>
                </a:solidFill>
                <a:latin typeface="Inter" panose="020B0604020202020204" charset="0"/>
                <a:ea typeface="Inter" panose="020B0604020202020204" charset="0"/>
              </a:rPr>
              <a:t>» per supportare il processo di pianificazione, misurazione e analisi degli indicatori</a:t>
            </a:r>
          </a:p>
          <a:p>
            <a:pPr marL="342900" indent="-342900" algn="l">
              <a:buFont typeface="+mj-lt"/>
              <a:buAutoNum type="arabicPeriod"/>
            </a:pPr>
            <a:endParaRPr lang="it-IT" b="1" i="0" dirty="0">
              <a:solidFill>
                <a:srgbClr val="333333"/>
              </a:solidFill>
              <a:effectLst/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3589623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D7652417-EDC5-02C1-5821-822C6EBC6C6B}"/>
              </a:ext>
            </a:extLst>
          </p:cNvPr>
          <p:cNvSpPr txBox="1"/>
          <p:nvPr/>
        </p:nvSpPr>
        <p:spPr>
          <a:xfrm>
            <a:off x="659245" y="1124680"/>
            <a:ext cx="1087351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b="1" i="0" dirty="0">
                <a:solidFill>
                  <a:srgbClr val="333333"/>
                </a:solidFill>
                <a:effectLst/>
                <a:latin typeface="Inter"/>
              </a:rPr>
              <a:t>Sotto-gruppo 2: Criteri, metodi e comunicazione delle best practice</a:t>
            </a:r>
            <a:br>
              <a:rPr lang="it-IT" b="1" i="0" dirty="0">
                <a:solidFill>
                  <a:srgbClr val="333333"/>
                </a:solidFill>
                <a:effectLst/>
                <a:latin typeface="Inter"/>
              </a:rPr>
            </a:br>
            <a:r>
              <a:rPr lang="it-IT" b="0" i="0" dirty="0">
                <a:solidFill>
                  <a:srgbClr val="333333"/>
                </a:solidFill>
                <a:effectLst/>
                <a:latin typeface="Inter"/>
              </a:rPr>
              <a:t>Coordinatrice: </a:t>
            </a:r>
            <a:r>
              <a:rPr lang="it-IT" dirty="0">
                <a:solidFill>
                  <a:srgbClr val="333333"/>
                </a:solidFill>
                <a:latin typeface="Inter"/>
              </a:rPr>
              <a:t>M</a:t>
            </a:r>
            <a:r>
              <a:rPr lang="it-IT" b="0" i="0" dirty="0">
                <a:solidFill>
                  <a:srgbClr val="333333"/>
                </a:solidFill>
                <a:effectLst/>
                <a:latin typeface="Inter"/>
              </a:rPr>
              <a:t>ariella Nocenzi, Università La Sapienza di Roma</a:t>
            </a:r>
          </a:p>
          <a:p>
            <a:pPr algn="l"/>
            <a:endParaRPr lang="it-IT" dirty="0">
              <a:solidFill>
                <a:srgbClr val="333333"/>
              </a:solidFill>
              <a:latin typeface="Inter"/>
            </a:endParaRPr>
          </a:p>
          <a:p>
            <a:pPr algn="l"/>
            <a:r>
              <a:rPr lang="it-IT" b="1" i="0" dirty="0">
                <a:solidFill>
                  <a:srgbClr val="333333"/>
                </a:solidFill>
                <a:effectLst/>
                <a:latin typeface="Inter"/>
              </a:rPr>
              <a:t>Attività realizzate e programmate</a:t>
            </a:r>
          </a:p>
          <a:p>
            <a:pPr algn="l"/>
            <a:endParaRPr lang="it-IT" b="1" i="0" dirty="0">
              <a:solidFill>
                <a:srgbClr val="333333"/>
              </a:solidFill>
              <a:effectLst/>
              <a:latin typeface="Inter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it-IT" dirty="0">
                <a:latin typeface="Inter" panose="020B0604020202020204" charset="0"/>
                <a:ea typeface="Inter" panose="020B0604020202020204" charset="0"/>
              </a:rPr>
              <a:t>Redazione di un </a:t>
            </a:r>
            <a:r>
              <a:rPr lang="it-IT" b="1" dirty="0">
                <a:latin typeface="Inter" panose="020B0604020202020204" charset="0"/>
                <a:ea typeface="Inter" panose="020B0604020202020204" charset="0"/>
              </a:rPr>
              <a:t>documento di definizione delle buone pratiche </a:t>
            </a:r>
            <a:r>
              <a:rPr lang="it-IT" dirty="0">
                <a:latin typeface="Inter" panose="020B0604020202020204" charset="0"/>
                <a:ea typeface="Inter" panose="020B0604020202020204" charset="0"/>
              </a:rPr>
              <a:t>per determinare gli elementi utili alla loro individuazione, implementazione e valutazione</a:t>
            </a:r>
          </a:p>
          <a:p>
            <a:pPr marL="342900" indent="-342900">
              <a:buFont typeface="+mj-lt"/>
              <a:buAutoNum type="arabicPeriod"/>
            </a:pPr>
            <a:r>
              <a:rPr lang="it-IT" b="1" dirty="0">
                <a:latin typeface="Inter" panose="020B0604020202020204" charset="0"/>
                <a:ea typeface="Inter" panose="020B0604020202020204" charset="0"/>
              </a:rPr>
              <a:t>Workshop</a:t>
            </a:r>
            <a:r>
              <a:rPr lang="it-IT" dirty="0">
                <a:latin typeface="Inter" panose="020B0604020202020204" charset="0"/>
                <a:ea typeface="Inter" panose="020B0604020202020204" charset="0"/>
              </a:rPr>
              <a:t> di presentazione dei risultati del primo anno di lavoro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>
                <a:latin typeface="Inter" panose="020B0604020202020204" charset="0"/>
                <a:ea typeface="Inter" panose="020B0604020202020204" charset="0"/>
              </a:rPr>
              <a:t>Analisi dei modelli di buone pratiche e </a:t>
            </a:r>
            <a:r>
              <a:rPr lang="it-IT" b="1" dirty="0">
                <a:latin typeface="Inter" panose="020B0604020202020204" charset="0"/>
                <a:ea typeface="Inter" panose="020B0604020202020204" charset="0"/>
              </a:rPr>
              <a:t>individuazione di criteri per il loro trasferimento, replicazione e applicazione</a:t>
            </a:r>
          </a:p>
          <a:p>
            <a:pPr marL="342900" indent="-342900">
              <a:buFont typeface="+mj-lt"/>
              <a:buAutoNum type="arabicPeriod"/>
            </a:pPr>
            <a:r>
              <a:rPr lang="it-IT" b="1" dirty="0">
                <a:latin typeface="Inter" panose="020B0604020202020204" charset="0"/>
                <a:ea typeface="Inter" panose="020B0604020202020204" charset="0"/>
              </a:rPr>
              <a:t>Report conclusivo </a:t>
            </a:r>
            <a:r>
              <a:rPr lang="it-IT" dirty="0">
                <a:latin typeface="Inter" panose="020B0604020202020204" charset="0"/>
                <a:ea typeface="Inter" panose="020B0604020202020204" charset="0"/>
              </a:rPr>
              <a:t>con indicazione di </a:t>
            </a:r>
            <a:r>
              <a:rPr lang="it-IT" b="1" dirty="0">
                <a:latin typeface="Inter" panose="020B0604020202020204" charset="0"/>
                <a:ea typeface="Inter" panose="020B0604020202020204" charset="0"/>
              </a:rPr>
              <a:t>linee guida </a:t>
            </a:r>
            <a:r>
              <a:rPr lang="it-IT" dirty="0">
                <a:latin typeface="Inter" panose="020B0604020202020204" charset="0"/>
                <a:ea typeface="Inter" panose="020B0604020202020204" charset="0"/>
              </a:rPr>
              <a:t>per l’individuazione, implementazione e valutazione di impatto delle buone pratiche</a:t>
            </a:r>
          </a:p>
          <a:p>
            <a:pPr marL="342900" indent="-342900" algn="just">
              <a:buFont typeface="+mj-lt"/>
              <a:buAutoNum type="arabicPeriod"/>
            </a:pPr>
            <a:endParaRPr lang="it-IT" sz="1800" spc="-1" dirty="0">
              <a:solidFill>
                <a:srgbClr val="000000"/>
              </a:solidFill>
              <a:latin typeface="Calibri"/>
            </a:endParaRPr>
          </a:p>
          <a:p>
            <a:pPr algn="l"/>
            <a:endParaRPr lang="it-IT" b="0" i="0" dirty="0">
              <a:solidFill>
                <a:srgbClr val="333333"/>
              </a:solidFill>
              <a:effectLst/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71062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D7652417-EDC5-02C1-5821-822C6EBC6C6B}"/>
              </a:ext>
            </a:extLst>
          </p:cNvPr>
          <p:cNvSpPr txBox="1"/>
          <p:nvPr/>
        </p:nvSpPr>
        <p:spPr>
          <a:xfrm>
            <a:off x="659245" y="1052670"/>
            <a:ext cx="1087351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i="0" dirty="0">
                <a:solidFill>
                  <a:srgbClr val="333333"/>
                </a:solidFill>
                <a:effectLst/>
                <a:latin typeface="Inter"/>
              </a:rPr>
              <a:t>Sotto-gruppo 3: Strutturazione e organizzazione di uffici/settori/aree di ateneo per lo sviluppo sostenibile</a:t>
            </a:r>
            <a:br>
              <a:rPr lang="it-IT" b="1" i="0" dirty="0">
                <a:solidFill>
                  <a:srgbClr val="333333"/>
                </a:solidFill>
                <a:effectLst/>
                <a:latin typeface="Inter"/>
              </a:rPr>
            </a:br>
            <a:r>
              <a:rPr lang="it-IT" b="0" i="0" dirty="0">
                <a:solidFill>
                  <a:srgbClr val="333333"/>
                </a:solidFill>
                <a:effectLst/>
                <a:latin typeface="Inter"/>
              </a:rPr>
              <a:t>Coordinatrici: Paola Biglia, Politecnico di Torino e Laura Di Renzo, Università degli Studi di Roma Tor Vergata</a:t>
            </a:r>
          </a:p>
          <a:p>
            <a:endParaRPr lang="it-IT" dirty="0">
              <a:solidFill>
                <a:srgbClr val="333333"/>
              </a:solidFill>
              <a:latin typeface="Inter"/>
            </a:endParaRPr>
          </a:p>
          <a:p>
            <a:pPr algn="l"/>
            <a:r>
              <a:rPr lang="it-IT" b="1" i="0" dirty="0">
                <a:solidFill>
                  <a:srgbClr val="333333"/>
                </a:solidFill>
                <a:effectLst/>
                <a:latin typeface="Inter"/>
              </a:rPr>
              <a:t>Attività realizzate e programmate</a:t>
            </a:r>
          </a:p>
          <a:p>
            <a:pPr algn="l"/>
            <a:endParaRPr lang="it-IT" b="1" i="0" dirty="0">
              <a:solidFill>
                <a:srgbClr val="333333"/>
              </a:solidFill>
              <a:effectLst/>
              <a:latin typeface="Inter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it-IT" dirty="0">
                <a:latin typeface="Inter" panose="020B0604020202020204" charset="0"/>
                <a:ea typeface="Inter" panose="020B0604020202020204" charset="0"/>
              </a:rPr>
              <a:t>Sintesi delle informazioni e dei dati raccolti nel corso dell’anno (mappatura RUS 2022 - documenti amministrativi  - interviste qualitative) con </a:t>
            </a:r>
            <a:r>
              <a:rPr lang="it-IT" b="1" dirty="0">
                <a:latin typeface="Inter" panose="020B0604020202020204" charset="0"/>
                <a:ea typeface="Inter" panose="020B0604020202020204" charset="0"/>
              </a:rPr>
              <a:t>analisi dei profili organizzativi </a:t>
            </a:r>
            <a:r>
              <a:rPr lang="it-IT" dirty="0">
                <a:latin typeface="Inter" panose="020B0604020202020204" charset="0"/>
                <a:ea typeface="Inter" panose="020B0604020202020204" charset="0"/>
              </a:rPr>
              <a:t>adottati dal campione degli Atenei RUS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b="1" dirty="0">
                <a:latin typeface="Inter" panose="020B0604020202020204" charset="0"/>
                <a:ea typeface="Inter" panose="020B0604020202020204" charset="0"/>
              </a:rPr>
              <a:t>Analisi qualitativa </a:t>
            </a:r>
            <a:r>
              <a:rPr lang="it-IT" dirty="0">
                <a:latin typeface="Inter" panose="020B0604020202020204" charset="0"/>
                <a:ea typeface="Inter" panose="020B0604020202020204" charset="0"/>
              </a:rPr>
              <a:t>dei modelli organizzativi adottati nelle università RUS con indicazione sull’efficacia dei modelli adottati e condivisione delle buone pratiche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dirty="0">
                <a:latin typeface="Inter" panose="020B0604020202020204" charset="0"/>
                <a:ea typeface="Inter" panose="020B0604020202020204" charset="0"/>
              </a:rPr>
              <a:t>Analisi e confronto con il </a:t>
            </a:r>
            <a:r>
              <a:rPr lang="it-IT" b="1" dirty="0">
                <a:latin typeface="Inter" panose="020B0604020202020204" charset="0"/>
                <a:ea typeface="Inter" panose="020B0604020202020204" charset="0"/>
              </a:rPr>
              <a:t>contesto internazionale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b="1" dirty="0">
                <a:latin typeface="Inter" panose="020B0604020202020204" charset="0"/>
                <a:ea typeface="Inter" panose="020B0604020202020204" charset="0"/>
              </a:rPr>
              <a:t>Seminario</a:t>
            </a:r>
            <a:r>
              <a:rPr lang="it-IT" dirty="0">
                <a:latin typeface="Inter" panose="020B0604020202020204" charset="0"/>
                <a:ea typeface="Inter" panose="020B0604020202020204" charset="0"/>
              </a:rPr>
              <a:t> per la presentazione dei risultati</a:t>
            </a:r>
          </a:p>
          <a:p>
            <a:pPr marL="342900" indent="-342900" algn="just">
              <a:buFont typeface="+mj-lt"/>
              <a:buAutoNum type="arabicPeriod"/>
            </a:pPr>
            <a:endParaRPr lang="it-IT" sz="1800" spc="-1" dirty="0">
              <a:solidFill>
                <a:srgbClr val="000000"/>
              </a:solidFill>
              <a:latin typeface="Calibri"/>
            </a:endParaRPr>
          </a:p>
          <a:p>
            <a:endParaRPr lang="it-IT" b="0" i="0" dirty="0">
              <a:solidFill>
                <a:srgbClr val="333333"/>
              </a:solidFill>
              <a:effectLst/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2595138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hlinkClick r:id="rId2"/>
            <a:extLst>
              <a:ext uri="{FF2B5EF4-FFF2-40B4-BE49-F238E27FC236}">
                <a16:creationId xmlns:a16="http://schemas.microsoft.com/office/drawing/2014/main" id="{D1E1B163-DC7C-9697-0A0C-FF43BB774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5" name="Rectangle 7">
            <a:hlinkClick r:id="rId2"/>
            <a:extLst>
              <a:ext uri="{FF2B5EF4-FFF2-40B4-BE49-F238E27FC236}">
                <a16:creationId xmlns:a16="http://schemas.microsoft.com/office/drawing/2014/main" id="{2543E952-695E-9434-847A-EB143F73C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4501" y="2060810"/>
            <a:ext cx="3359620" cy="8463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Coordinatore</a:t>
            </a:r>
            <a:endParaRPr kumimoji="0" lang="it-IT" altLang="it-IT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3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Matteo</a:t>
            </a:r>
            <a:r>
              <a:rPr kumimoji="0" lang="it-IT" altLang="it-IT" sz="13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 </a:t>
            </a:r>
            <a:r>
              <a:rPr kumimoji="0" lang="it-IT" altLang="it-IT" sz="13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Colleoni</a:t>
            </a:r>
            <a:endParaRPr kumimoji="0" lang="it-IT" altLang="it-IT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3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Universit</a:t>
            </a:r>
            <a:r>
              <a:rPr kumimoji="0" lang="it-IT" altLang="it-IT" sz="13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à</a:t>
            </a:r>
            <a:r>
              <a:rPr kumimoji="0" lang="it-IT" altLang="it-IT" sz="13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degli Studi Milano Bicocca</a:t>
            </a:r>
            <a:endParaRPr kumimoji="0" lang="it-IT" altLang="it-IT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3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matteo.colleoni@unimib.it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8">
            <a:hlinkClick r:id="rId4"/>
            <a:extLst>
              <a:ext uri="{FF2B5EF4-FFF2-40B4-BE49-F238E27FC236}">
                <a16:creationId xmlns:a16="http://schemas.microsoft.com/office/drawing/2014/main" id="{3440C18A-9C8D-896E-A8F0-865DACE6A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4040" y="2060810"/>
            <a:ext cx="2993184" cy="8463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Referente Operativa</a:t>
            </a:r>
            <a:endParaRPr kumimoji="0" lang="it-IT" altLang="it-IT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3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Marianna</a:t>
            </a:r>
            <a:r>
              <a:rPr kumimoji="0" lang="it-IT" altLang="it-IT" sz="13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 </a:t>
            </a:r>
            <a:r>
              <a:rPr kumimoji="0" lang="it-IT" altLang="it-IT" sz="13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Venuti</a:t>
            </a:r>
            <a:endParaRPr kumimoji="0" lang="it-IT" altLang="it-IT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3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Universit</a:t>
            </a:r>
            <a:r>
              <a:rPr kumimoji="0" lang="it-IT" altLang="it-IT" sz="13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à</a:t>
            </a:r>
            <a:r>
              <a:rPr kumimoji="0" lang="it-IT" altLang="it-IT" sz="13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degli studi Milano Bicocca</a:t>
            </a:r>
            <a:endParaRPr kumimoji="0" lang="it-IT" altLang="it-IT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3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marianna.venuti@unimib.it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8376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567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Jessica Friedrich</dc:creator>
  <cp:lastModifiedBy>Daniela Zedda</cp:lastModifiedBy>
  <cp:revision>13</cp:revision>
  <dcterms:created xsi:type="dcterms:W3CDTF">2023-09-28T07:42:43Z</dcterms:created>
  <dcterms:modified xsi:type="dcterms:W3CDTF">2023-10-04T17:28:03Z</dcterms:modified>
</cp:coreProperties>
</file>