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81" r:id="rId4"/>
    <p:sldId id="260" r:id="rId5"/>
    <p:sldId id="282" r:id="rId6"/>
    <p:sldId id="284" r:id="rId7"/>
    <p:sldId id="25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/>
    <p:restoredTop sz="94607"/>
  </p:normalViewPr>
  <p:slideViewPr>
    <p:cSldViewPr showGuides="1">
      <p:cViewPr varScale="1">
        <p:scale>
          <a:sx n="87" d="100"/>
          <a:sy n="87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D05B5-663E-A6B3-983E-8D4DC4FAB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F75D26-BB4F-B9C8-4A0D-0C12B6F51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AB8A8A-FFA1-683E-0622-175BDCB3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413-9AF9-0545-A5D5-4695C864BDF6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7EAFB3-7814-CE99-2E15-0307D763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F7DE32-2DC1-B5DC-DEFF-6C2802A0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711C-4ACA-1343-B694-B9BAF4D146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97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91600-C34C-0736-D47D-AECBA641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D2F7F9-F3A5-56E0-2636-453E8115D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91691E-EAFA-6392-D800-EC4F93609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413-9AF9-0545-A5D5-4695C864BDF6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A24B2F-3FF2-2966-7BE6-AB03C861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5D7A87-B872-36FC-0823-5449AC22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711C-4ACA-1343-B694-B9BAF4D146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87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7F97BA-A538-35FC-4CA9-6E2111A6B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07CCC7-FDAE-C611-4E54-6A3B4CF72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B498C5-DB6B-64EC-526D-61A18350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413-9AF9-0545-A5D5-4695C864BDF6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C7C819-4D97-C190-7774-C943AC44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78BBD6-1E11-2630-4A88-39705689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711C-4ACA-1343-B694-B9BAF4D146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38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92E4A0-8462-567F-DDBD-931EE69B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731505-9E31-1365-4C7A-0C9B50C0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E39C4D-EA46-5F98-3049-72F2BDD2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413-9AF9-0545-A5D5-4695C864BDF6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6A25B8-C4F1-9D3E-A9FB-E4D0FBD8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CFA535-7BCE-816E-C9F3-D3B486E7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711C-4ACA-1343-B694-B9BAF4D146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37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53421F-69E6-82A8-2556-5E08C98E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4697B1-8B34-9E92-393F-1E84B6C99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921E0D-BBCB-4E7A-316B-D78BD8C73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413-9AF9-0545-A5D5-4695C864BDF6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025AF7-E080-A204-65F1-AB103568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423744-F1B5-81E2-11DC-E2B0DB1D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711C-4ACA-1343-B694-B9BAF4D146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19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B10FE2-73A1-278A-F880-0939276E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A0FA64-F04A-1B2C-9F47-B7EAA0242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386971-EA49-D78B-EDDE-4F6E1706D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7F1C74-FD62-E9D6-B4F7-CB19DC42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413-9AF9-0545-A5D5-4695C864BDF6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26399F-24F2-EDAE-0C70-68938896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E5DB43-5C57-A74F-93D5-9A882F38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711C-4ACA-1343-B694-B9BAF4D146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61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E7987-50A0-7DB9-0207-1B31E7CA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553FBF-E997-38DF-29F4-9610E9E8D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324E9F-6FE1-F9C2-E14B-44442709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0A95C8-332E-AEF2-CEF4-1BF78FF4D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9988C23-2954-1B13-0ED9-B6DBA4E40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75D6834-C12A-B53E-5203-1B35C077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413-9AF9-0545-A5D5-4695C864BDF6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EACE238-B76D-08A0-FBEE-C1CD51BA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E48EBF-85C8-7CFB-0724-14010317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711C-4ACA-1343-B694-B9BAF4D146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58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BD7AC-2713-E5DB-677B-4DE7945F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F3959CA-A2BE-9143-B918-FC5B2956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413-9AF9-0545-A5D5-4695C864BDF6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4FB6A4-6B06-51D4-E543-AE8E3AF14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FF3A876-D424-92EA-B0F3-0DB31EE2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711C-4ACA-1343-B694-B9BAF4D146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01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231E393-F010-8CBA-40B8-D3A57BA1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413-9AF9-0545-A5D5-4695C864BDF6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A74B8C-5F2B-3086-089A-74CEB599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5C53D3-06D2-7DD1-5223-9CB01A4A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711C-4ACA-1343-B694-B9BAF4D146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55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29C3E6-F5FB-8EF2-C4C2-C7A9A067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7FD2CC-1993-32C3-17D9-AB92B3F2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AE9754-7C86-6385-5503-995B02EFD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06BCB9-945D-510A-F92E-537852495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413-9AF9-0545-A5D5-4695C864BDF6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7E75D1-9E63-9162-0587-F54F26C3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0CA03F-1F6D-9632-7A4E-7987A850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711C-4ACA-1343-B694-B9BAF4D146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92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B70BA-FF6D-F8C5-6B48-A1EE6B42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EC0A9A-ED35-0603-C215-3D05FE6C1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1D87A28-8B8F-757D-000C-5A5156014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4B3EEB-D377-ECCC-9544-441441EA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1413-9AF9-0545-A5D5-4695C864BDF6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156B40-EDC4-9D86-040B-F8B95405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DFF45D-AACF-ED8B-4060-CAB5A50A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711C-4ACA-1343-B694-B9BAF4D146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8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C6307CD-6682-3435-ED31-9068D5D4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C95936-2BE5-42DC-E5D2-02EBA8525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A47EF8-5A62-1025-7B1B-989642D1E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31413-9AF9-0545-A5D5-4695C864BDF6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2C38F7-0AD6-FEB2-3714-F34284253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5C1363-4294-8270-9D20-1E247963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711C-4ACA-1343-B694-B9BAF4D146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1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436ED7-8847-173B-09C5-6594C20CAB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1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0831867-67FB-862A-D1FA-4E88FF4C9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80" y="-2770"/>
            <a:ext cx="8350054" cy="62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4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FA12A1E-BD0A-63EF-2AEB-FA4C0C032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" b="3059"/>
          <a:stretch/>
        </p:blipFill>
        <p:spPr bwMode="auto">
          <a:xfrm>
            <a:off x="0" y="-61311"/>
            <a:ext cx="7320170" cy="230432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261201-D712-49FA-9BEA-76B92E575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310" y="2162305"/>
            <a:ext cx="10369440" cy="2452687"/>
          </a:xfrm>
        </p:spPr>
        <p:txBody>
          <a:bodyPr anchor="ctr">
            <a:noAutofit/>
          </a:bodyPr>
          <a:lstStyle/>
          <a:p>
            <a:r>
              <a:rPr lang="it-IT" sz="2400" b="1" i="0" u="sng" dirty="0">
                <a:effectLst/>
                <a:latin typeface="Inter"/>
              </a:rPr>
              <a:t>OBIETTIVO</a:t>
            </a:r>
            <a:r>
              <a:rPr lang="it-IT" sz="2400" b="0" i="0" dirty="0">
                <a:effectLst/>
                <a:latin typeface="Inter"/>
              </a:rPr>
              <a:t>: stimolare le Università Italiane a  ripensare al proprio  modo di mettere a servizio le proprie conoscenze scientifiche a supporto delle attività produttive. </a:t>
            </a:r>
          </a:p>
          <a:p>
            <a:r>
              <a:rPr lang="it-IT" sz="2400" b="1" i="0" u="sng" dirty="0">
                <a:effectLst/>
                <a:latin typeface="Inter"/>
              </a:rPr>
              <a:t>ATTIVITA’</a:t>
            </a:r>
            <a:r>
              <a:rPr lang="it-IT" sz="2400" b="0" i="0" dirty="0">
                <a:effectLst/>
                <a:latin typeface="Inter"/>
              </a:rPr>
              <a:t>:  ideazione di politiche industriali e percorsi di crescita armonica delle realtà produttive - in chiave di sostenibilità e lotta al cambiamento climatico - a supporto dell’innovazione sostenibile e circolare dei territori, con una visione strategica di lungo periodo.</a:t>
            </a:r>
            <a:endParaRPr lang="en-GB" sz="240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299528A-081B-FBA7-8A51-EBB2F379710B}"/>
              </a:ext>
            </a:extLst>
          </p:cNvPr>
          <p:cNvSpPr txBox="1">
            <a:spLocks/>
          </p:cNvSpPr>
          <p:nvPr/>
        </p:nvSpPr>
        <p:spPr>
          <a:xfrm>
            <a:off x="0" y="-49166"/>
            <a:ext cx="4655800" cy="144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Il Gruppo di Lavoro «Università per l’Industria»  </a:t>
            </a:r>
            <a:endParaRPr lang="en-GB" sz="20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78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D5FA42-7258-A8DF-A80A-5880032A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251" y="214153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3200" dirty="0">
                <a:latin typeface="Bookman Old Style" panose="02050604050505020204" pitchFamily="18" charset="0"/>
              </a:rPr>
              <a:t>RISULTATO ATTESO:  </a:t>
            </a:r>
            <a:r>
              <a:rPr lang="it-IT" sz="3200" b="1" i="1" dirty="0">
                <a:latin typeface="Bookman Old Style" panose="02050604050505020204" pitchFamily="18" charset="0"/>
              </a:rPr>
              <a:t>rapporto </a:t>
            </a:r>
            <a:r>
              <a:rPr lang="it-IT" sz="3200" dirty="0">
                <a:latin typeface="Bookman Old Style" panose="02050604050505020204" pitchFamily="18" charset="0"/>
              </a:rPr>
              <a:t>che raccolga e ponga in evidenza a livello nazionale le caratteristiche di </a:t>
            </a:r>
            <a:r>
              <a:rPr lang="it-IT" sz="3200" b="1" u="sng" dirty="0">
                <a:latin typeface="Bookman Old Style" panose="02050604050505020204" pitchFamily="18" charset="0"/>
              </a:rPr>
              <a:t>unicità della Università Italiana </a:t>
            </a:r>
            <a:r>
              <a:rPr lang="it-IT" sz="3200" dirty="0">
                <a:latin typeface="Bookman Old Style" panose="02050604050505020204" pitchFamily="18" charset="0"/>
              </a:rPr>
              <a:t>nelle sue diverse interazioni con il mondo industriale (aziende e realtà di rappresentanza)</a:t>
            </a:r>
            <a:r>
              <a:rPr lang="it-IT" sz="3200" b="1" u="sng" dirty="0">
                <a:latin typeface="Bookman Old Style" panose="02050604050505020204" pitchFamily="18" charset="0"/>
              </a:rPr>
              <a:t> lette in relazione alle specificità territoriali.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36737F-1122-4C43-FA6D-A3779827A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" b="3059"/>
          <a:stretch/>
        </p:blipFill>
        <p:spPr bwMode="auto">
          <a:xfrm>
            <a:off x="0" y="0"/>
            <a:ext cx="7320170" cy="230432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8EFC66B9-9836-8D59-06C7-959D98B1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11" y="20668"/>
            <a:ext cx="515987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AZIONE DI ASCOLTO   AA23-U4I:  «I fiori all’occhiello dello sviluppo sostenibile»</a:t>
            </a:r>
          </a:p>
        </p:txBody>
      </p:sp>
    </p:spTree>
    <p:extLst>
      <p:ext uri="{BB962C8B-B14F-4D97-AF65-F5344CB8AC3E}">
        <p14:creationId xmlns:p14="http://schemas.microsoft.com/office/powerpoint/2010/main" val="59674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B97EB9-A8DF-FA51-F93E-24B820E0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3" y="1844780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it-IT" dirty="0"/>
              <a:t>Evidenziare al pubblico più esteso ed agli enti governativi, le migliori* prassi di relazione virtuosa tra Università ed Industria e risultati conseguiti per lo sviluppo sostenibile– sentiti anche gli stakeholders sia territoriali che nazionali​</a:t>
            </a:r>
          </a:p>
          <a:p>
            <a:r>
              <a:rPr lang="it-IT" dirty="0"/>
              <a:t>Il valore aggiunto sarà quello di avere una rappresentazione «calda», non statistica, delle Università che rappresentando sé stesse consentano un processo virtuoso di imitazione: «imparare dai migliori*»!.​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3548AB-F670-1578-0A0A-8966F41BB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" b="3059"/>
          <a:stretch/>
        </p:blipFill>
        <p:spPr bwMode="auto">
          <a:xfrm>
            <a:off x="0" y="0"/>
            <a:ext cx="6456050" cy="20323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C7CA1A-5F64-7AE8-696C-D64F54DD62A7}"/>
              </a:ext>
            </a:extLst>
          </p:cNvPr>
          <p:cNvSpPr txBox="1"/>
          <p:nvPr/>
        </p:nvSpPr>
        <p:spPr>
          <a:xfrm>
            <a:off x="335200" y="222306"/>
            <a:ext cx="4032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dirty="0">
                <a:solidFill>
                  <a:srgbClr val="C55A11"/>
                </a:solidFill>
                <a:effectLst/>
                <a:latin typeface="Calibri Light" panose="020F0302020204030204" pitchFamily="34" charset="0"/>
              </a:rPr>
              <a:t>Il VALORE dei «Fiori all’occhiello» della AA23-U4I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8201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E49A572-BA9A-5E7C-2A27-0AA8B8E5B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30" y="1260519"/>
            <a:ext cx="5040700" cy="42249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3920C1B-FB3B-1904-E8C3-839893FFE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" b="3059"/>
          <a:stretch/>
        </p:blipFill>
        <p:spPr bwMode="auto">
          <a:xfrm>
            <a:off x="0" y="0"/>
            <a:ext cx="6456050" cy="20323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931C62-1854-D817-612C-475F170AE31C}"/>
              </a:ext>
            </a:extLst>
          </p:cNvPr>
          <p:cNvSpPr txBox="1"/>
          <p:nvPr/>
        </p:nvSpPr>
        <p:spPr>
          <a:xfrm>
            <a:off x="335200" y="222306"/>
            <a:ext cx="4032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dirty="0">
                <a:solidFill>
                  <a:srgbClr val="C55A11"/>
                </a:solidFill>
                <a:effectLst/>
                <a:latin typeface="Calibri Light" panose="020F0302020204030204" pitchFamily="34" charset="0"/>
              </a:rPr>
              <a:t>Esempio di scheda…</a:t>
            </a:r>
          </a:p>
          <a:p>
            <a:r>
              <a:rPr lang="it-IT" b="1" dirty="0">
                <a:solidFill>
                  <a:srgbClr val="C55A11"/>
                </a:solidFill>
                <a:latin typeface="Calibri Light" panose="020F0302020204030204" pitchFamily="34" charset="0"/>
              </a:rPr>
              <a:t>AU1.2 - LE PRASSI PER LA PROMOZIONE DELLA INNOVAZIONE SOSTENIBILE​</a:t>
            </a:r>
            <a:endParaRPr lang="en-GB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0C8ED0-7829-E603-DAFD-9BE595FB12C5}"/>
              </a:ext>
            </a:extLst>
          </p:cNvPr>
          <p:cNvSpPr txBox="1"/>
          <p:nvPr/>
        </p:nvSpPr>
        <p:spPr>
          <a:xfrm>
            <a:off x="2110842" y="1170562"/>
            <a:ext cx="3985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dirty="0">
                <a:solidFill>
                  <a:srgbClr val="C55A11"/>
                </a:solidFill>
                <a:effectLst/>
                <a:latin typeface="Calibri Light" panose="020F0302020204030204" pitchFamily="34" charset="0"/>
              </a:rPr>
              <a:t>AU2./ Apprezzamento esterno della terza missione</a:t>
            </a:r>
            <a:r>
              <a:rPr lang="it-IT" sz="1800" b="1" i="0" dirty="0">
                <a:solidFill>
                  <a:srgbClr val="C55A11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GB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ED060BC-0470-0D0A-046D-4D2C475E1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650" y="2420860"/>
            <a:ext cx="4311872" cy="344822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ABD95A3-B50C-BA55-39C2-EF3A518F1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1415" y="2026978"/>
            <a:ext cx="4610337" cy="26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 descr="logo_po.gif">
            <a:extLst>
              <a:ext uri="{FF2B5EF4-FFF2-40B4-BE49-F238E27FC236}">
                <a16:creationId xmlns:a16="http://schemas.microsoft.com/office/drawing/2014/main" id="{307AB20C-FC1D-FC05-28F3-818ABC3F3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9320" y="116540"/>
            <a:ext cx="5040618" cy="5140347"/>
          </a:xfrm>
        </p:spPr>
      </p:pic>
      <p:pic>
        <p:nvPicPr>
          <p:cNvPr id="3" name="Picture 2" descr="Immagine che contiene persona, uomo, tuta, indossando&#10;&#10;Descrizione generata automaticamente">
            <a:extLst>
              <a:ext uri="{FF2B5EF4-FFF2-40B4-BE49-F238E27FC236}">
                <a16:creationId xmlns:a16="http://schemas.microsoft.com/office/drawing/2014/main" id="{7138449B-4C77-D2DD-A892-3679E893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607" y="4797190"/>
            <a:ext cx="1455881" cy="1419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382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Adobe Heiti Std R</vt:lpstr>
      <vt:lpstr>Arial</vt:lpstr>
      <vt:lpstr>Bookman Old Style</vt:lpstr>
      <vt:lpstr>Calibri</vt:lpstr>
      <vt:lpstr>Calibri Light</vt:lpstr>
      <vt:lpstr>Inter</vt:lpstr>
      <vt:lpstr>Tema di Office</vt:lpstr>
      <vt:lpstr>Presentazione standard di PowerPoint</vt:lpstr>
      <vt:lpstr>Presentazione standard di PowerPoint</vt:lpstr>
      <vt:lpstr>Presentazione standard di PowerPoint</vt:lpstr>
      <vt:lpstr>AZIONE DI ASCOLTO   AA23-U4I:  «I fiori all’occhiello dello sviluppo sostenibile»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Jessica Friedrich</dc:creator>
  <cp:lastModifiedBy>Daniela Zedda</cp:lastModifiedBy>
  <cp:revision>3</cp:revision>
  <dcterms:created xsi:type="dcterms:W3CDTF">2023-09-28T07:42:43Z</dcterms:created>
  <dcterms:modified xsi:type="dcterms:W3CDTF">2023-10-04T07:57:12Z</dcterms:modified>
</cp:coreProperties>
</file>